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8" r:id="rId3"/>
    <p:sldId id="265" r:id="rId4"/>
    <p:sldId id="284"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52" d="100"/>
          <a:sy n="52" d="100"/>
        </p:scale>
        <p:origin x="53" y="1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D4F5-0BC3-4561-B98A-BC31F0590A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42C07C-000A-44DF-9930-E84FE5F736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26F3ED-D446-489B-9016-3EF3F51CB9E9}"/>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848B3344-F077-4F83-A080-A7D6B85F3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56A90C-0645-42E7-B8CA-418F1667EA42}"/>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1962881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A387A-4784-4490-881A-A68C7CD0D7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7167B-B845-428F-946E-AFF0C9A7B8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5E14A-2CDB-44C8-A2BE-0D5179E90365}"/>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ADC7FAFA-69CE-4C8A-B9AE-8CF14BCA5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13B1E4-C509-46AC-A6D2-385EF4CF1B7C}"/>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78984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4E581-085F-43CB-9538-ACCFFCDA7D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1A2271-81C4-462B-9223-D087D236F2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F5301F-9A74-41CB-8E0A-1C60D0413C0E}"/>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761E81B5-38F2-4A5E-A5E7-1199E59CB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2AE017-F5F9-40E8-8932-62D387E3CE62}"/>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401278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F2C1-DAB5-4AC0-9468-F98558DB2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ECC2A-45FC-4EC7-AA16-2AC2C6BD0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99514-1AB5-4B2D-BA31-4BB5FFD557F2}"/>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6AA669DE-3A7E-41F5-97D8-56F325D357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289718-ED07-451E-9F39-58B98D0124C1}"/>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14341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4C7D0-350C-4EAA-B792-C5E1171EC0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7A0114-22CC-408E-B187-06366A5312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39FB9-531B-4419-B0AC-B01073383761}"/>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FCDB5683-9040-4EE6-AE44-C2C0B52AF1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84300-A4D7-462A-92E3-73FB569D175B}"/>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3379935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BB770-19CA-4719-AAA7-4F08E80E2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DCFC9-CB9B-48FB-93F3-D9A25A753F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11C806-9454-4D2A-A604-35780B45EF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F41A57-A040-413E-A89A-0D9691C559B6}"/>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6" name="Footer Placeholder 5">
            <a:extLst>
              <a:ext uri="{FF2B5EF4-FFF2-40B4-BE49-F238E27FC236}">
                <a16:creationId xmlns:a16="http://schemas.microsoft.com/office/drawing/2014/main" id="{BE987BBF-2F43-4DCE-8B0C-69841CCCB4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56B249-5ABC-4E2A-9D60-BA662C8DB2FD}"/>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2163725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3ECD-1689-47E2-A0BB-D244A3B07F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CC1F61-541D-4CB9-8057-36D9929A7A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E380C-9754-4F72-B0C4-0EE13DA9E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E8CACE-8A61-4403-8B12-E3839F8339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34A567-9B8D-43AF-AC58-D2ECF2CEE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4C752B-55F7-491C-A1DA-A8B6202A3E0D}"/>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8" name="Footer Placeholder 7">
            <a:extLst>
              <a:ext uri="{FF2B5EF4-FFF2-40B4-BE49-F238E27FC236}">
                <a16:creationId xmlns:a16="http://schemas.microsoft.com/office/drawing/2014/main" id="{18E0C97A-26F9-40A2-A2FB-A896C51AF9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8628C3-1245-4B77-8F64-E952D5A2015E}"/>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3241407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268-8AB8-4EBC-8045-8245E3DA7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D998B4-F0BA-49E5-A48C-678B347F3AEC}"/>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4" name="Footer Placeholder 3">
            <a:extLst>
              <a:ext uri="{FF2B5EF4-FFF2-40B4-BE49-F238E27FC236}">
                <a16:creationId xmlns:a16="http://schemas.microsoft.com/office/drawing/2014/main" id="{441ABD75-DEE1-47D5-891F-37B96E2641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5561EB-61D6-4859-9C2D-903D4B318C3D}"/>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144409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D1E856-9C83-42B0-B9CE-0325CA915C81}"/>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3" name="Footer Placeholder 2">
            <a:extLst>
              <a:ext uri="{FF2B5EF4-FFF2-40B4-BE49-F238E27FC236}">
                <a16:creationId xmlns:a16="http://schemas.microsoft.com/office/drawing/2014/main" id="{8AB59CB3-FF73-466E-B95F-446E93B460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7C902D-E330-4A5D-9CDC-8F467FF250D5}"/>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145248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6D36-C8E6-4397-A380-6AC315154B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A2765B-8544-48F2-A721-2FB10CCA87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4250E4-C4D3-45EE-8557-3F7345B99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A07663-027E-4FB3-8E5C-F4B0540DDC9D}"/>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6" name="Footer Placeholder 5">
            <a:extLst>
              <a:ext uri="{FF2B5EF4-FFF2-40B4-BE49-F238E27FC236}">
                <a16:creationId xmlns:a16="http://schemas.microsoft.com/office/drawing/2014/main" id="{E6D8F6B7-93A0-4274-9FA1-BA3A1420D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22F1AB-FD5F-4BA2-BA98-281EB838DC65}"/>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259832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876B-2F13-40F6-A2D6-DB292C5CA3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396999-08A0-4699-85DD-95A6AA0891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C7161-4F3E-47B3-9B43-59F4EF89A1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15578-6CD3-4C53-A49C-5C7F974679B8}"/>
              </a:ext>
            </a:extLst>
          </p:cNvPr>
          <p:cNvSpPr>
            <a:spLocks noGrp="1"/>
          </p:cNvSpPr>
          <p:nvPr>
            <p:ph type="dt" sz="half" idx="10"/>
          </p:nvPr>
        </p:nvSpPr>
        <p:spPr/>
        <p:txBody>
          <a:bodyPr/>
          <a:lstStyle/>
          <a:p>
            <a:fld id="{2542DE94-F571-45AD-95AA-248961D59BCD}" type="datetimeFigureOut">
              <a:rPr lang="en-US" smtClean="0"/>
              <a:t>3/9/2022</a:t>
            </a:fld>
            <a:endParaRPr lang="en-US"/>
          </a:p>
        </p:txBody>
      </p:sp>
      <p:sp>
        <p:nvSpPr>
          <p:cNvPr id="6" name="Footer Placeholder 5">
            <a:extLst>
              <a:ext uri="{FF2B5EF4-FFF2-40B4-BE49-F238E27FC236}">
                <a16:creationId xmlns:a16="http://schemas.microsoft.com/office/drawing/2014/main" id="{1C6FABCF-EDC2-49DF-AD6F-59181DC1B2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1903BE-B90B-4411-9466-2D1DA487C28E}"/>
              </a:ext>
            </a:extLst>
          </p:cNvPr>
          <p:cNvSpPr>
            <a:spLocks noGrp="1"/>
          </p:cNvSpPr>
          <p:nvPr>
            <p:ph type="sldNum" sz="quarter" idx="12"/>
          </p:nvPr>
        </p:nvSpPr>
        <p:spPr/>
        <p:txBody>
          <a:bodyPr/>
          <a:lstStyle/>
          <a:p>
            <a:fld id="{D33E3BC9-9FAE-4C77-B676-4556291F2084}" type="slidenum">
              <a:rPr lang="en-US" smtClean="0"/>
              <a:t>‹#›</a:t>
            </a:fld>
            <a:endParaRPr lang="en-US"/>
          </a:p>
        </p:txBody>
      </p:sp>
    </p:spTree>
    <p:extLst>
      <p:ext uri="{BB962C8B-B14F-4D97-AF65-F5344CB8AC3E}">
        <p14:creationId xmlns:p14="http://schemas.microsoft.com/office/powerpoint/2010/main" val="2625155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5DD35B-7126-4C26-A0F0-2506452231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735348-2DF6-4D37-87F0-E5C4F661AA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60F958-0D32-4BC7-BAE7-0F2AB944D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2DE94-F571-45AD-95AA-248961D59BCD}" type="datetimeFigureOut">
              <a:rPr lang="en-US" smtClean="0"/>
              <a:t>3/9/2022</a:t>
            </a:fld>
            <a:endParaRPr lang="en-US"/>
          </a:p>
        </p:txBody>
      </p:sp>
      <p:sp>
        <p:nvSpPr>
          <p:cNvPr id="5" name="Footer Placeholder 4">
            <a:extLst>
              <a:ext uri="{FF2B5EF4-FFF2-40B4-BE49-F238E27FC236}">
                <a16:creationId xmlns:a16="http://schemas.microsoft.com/office/drawing/2014/main" id="{A4A67975-52A9-4C71-8E92-2F99F5D3FE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1F5D6D-6DD1-4F8F-8111-7D936F6012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E3BC9-9FAE-4C77-B676-4556291F2084}" type="slidenum">
              <a:rPr lang="en-US" smtClean="0"/>
              <a:t>‹#›</a:t>
            </a:fld>
            <a:endParaRPr lang="en-US"/>
          </a:p>
        </p:txBody>
      </p:sp>
    </p:spTree>
    <p:extLst>
      <p:ext uri="{BB962C8B-B14F-4D97-AF65-F5344CB8AC3E}">
        <p14:creationId xmlns:p14="http://schemas.microsoft.com/office/powerpoint/2010/main" val="105587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5D7A77-EDA3-4113-B67D-EDA8BF8FA847}"/>
              </a:ext>
            </a:extLst>
          </p:cNvPr>
          <p:cNvPicPr>
            <a:picLocks noChangeAspect="1"/>
          </p:cNvPicPr>
          <p:nvPr/>
        </p:nvPicPr>
        <p:blipFill>
          <a:blip r:embed="rId2"/>
          <a:stretch>
            <a:fillRect/>
          </a:stretch>
        </p:blipFill>
        <p:spPr>
          <a:xfrm>
            <a:off x="3291841" y="721166"/>
            <a:ext cx="6365468" cy="5650749"/>
          </a:xfrm>
          <a:prstGeom prst="rect">
            <a:avLst/>
          </a:prstGeom>
        </p:spPr>
      </p:pic>
    </p:spTree>
    <p:extLst>
      <p:ext uri="{BB962C8B-B14F-4D97-AF65-F5344CB8AC3E}">
        <p14:creationId xmlns:p14="http://schemas.microsoft.com/office/powerpoint/2010/main" val="294682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00B08E-9EC6-44A5-AB29-37DDAE124DDA}"/>
              </a:ext>
            </a:extLst>
          </p:cNvPr>
          <p:cNvSpPr txBox="1"/>
          <p:nvPr/>
        </p:nvSpPr>
        <p:spPr>
          <a:xfrm>
            <a:off x="252549" y="331321"/>
            <a:ext cx="6096000" cy="3970318"/>
          </a:xfrm>
          <a:prstGeom prst="rect">
            <a:avLst/>
          </a:prstGeom>
          <a:noFill/>
        </p:spPr>
        <p:txBody>
          <a:bodyPr wrap="square">
            <a:spAutoFit/>
          </a:bodyPr>
          <a:lstStyle/>
          <a:p>
            <a:r>
              <a:rPr lang="en-US"/>
              <a:t>Just like other cultural celebrations, many special foods are prepared during Nowruz, depending on the country of origin. One of these dishes, ash-e </a:t>
            </a:r>
            <a:r>
              <a:rPr lang="en-US" err="1"/>
              <a:t>resteh</a:t>
            </a:r>
            <a:r>
              <a:rPr lang="en-US"/>
              <a:t> or noodle soup, is typically served on the first day of Nowruz. This soup is special because the knots of noodles symbolize the many possibilities in one’s life, and it is thought that untangling the noodles will bring good fortune. Another Nowruz dish is called sabzi pollo mahi (fish served with a special rice mixed with green herbs). The rice is made with many green herbs and spices, which represent the greenness of nature at spring. Special sweets are also served during Nowruz. Traditional items include naan </a:t>
            </a:r>
            <a:r>
              <a:rPr lang="en-US" err="1"/>
              <a:t>berengi</a:t>
            </a:r>
            <a:r>
              <a:rPr lang="en-US"/>
              <a:t> (cookies made from rice flour); </a:t>
            </a:r>
            <a:r>
              <a:rPr lang="en-US" err="1"/>
              <a:t>baqlava</a:t>
            </a:r>
            <a:r>
              <a:rPr lang="en-US"/>
              <a:t> (flaky pastry sweetened with rosewater); </a:t>
            </a:r>
            <a:r>
              <a:rPr lang="en-US" err="1"/>
              <a:t>samanu</a:t>
            </a:r>
            <a:r>
              <a:rPr lang="en-US"/>
              <a:t> (sprouted wheat pudding); and </a:t>
            </a:r>
            <a:r>
              <a:rPr lang="en-US" err="1"/>
              <a:t>noghl</a:t>
            </a:r>
            <a:r>
              <a:rPr lang="en-US"/>
              <a:t> (sugar-coated almonds).</a:t>
            </a:r>
          </a:p>
        </p:txBody>
      </p:sp>
      <p:pic>
        <p:nvPicPr>
          <p:cNvPr id="5" name="Picture 4">
            <a:extLst>
              <a:ext uri="{FF2B5EF4-FFF2-40B4-BE49-F238E27FC236}">
                <a16:creationId xmlns:a16="http://schemas.microsoft.com/office/drawing/2014/main" id="{83B8C744-1F74-4C42-A3DF-17A075CEF128}"/>
              </a:ext>
            </a:extLst>
          </p:cNvPr>
          <p:cNvPicPr>
            <a:picLocks noChangeAspect="1"/>
          </p:cNvPicPr>
          <p:nvPr/>
        </p:nvPicPr>
        <p:blipFill>
          <a:blip r:embed="rId2"/>
          <a:stretch>
            <a:fillRect/>
          </a:stretch>
        </p:blipFill>
        <p:spPr>
          <a:xfrm>
            <a:off x="7249041" y="344043"/>
            <a:ext cx="4018183" cy="2677886"/>
          </a:xfrm>
          <a:prstGeom prst="rect">
            <a:avLst/>
          </a:prstGeom>
        </p:spPr>
      </p:pic>
      <p:pic>
        <p:nvPicPr>
          <p:cNvPr id="6" name="Picture 5">
            <a:extLst>
              <a:ext uri="{FF2B5EF4-FFF2-40B4-BE49-F238E27FC236}">
                <a16:creationId xmlns:a16="http://schemas.microsoft.com/office/drawing/2014/main" id="{F20DB535-8220-49F8-BF4D-36C0635A4144}"/>
              </a:ext>
            </a:extLst>
          </p:cNvPr>
          <p:cNvPicPr>
            <a:picLocks noChangeAspect="1"/>
          </p:cNvPicPr>
          <p:nvPr/>
        </p:nvPicPr>
        <p:blipFill>
          <a:blip r:embed="rId3"/>
          <a:stretch>
            <a:fillRect/>
          </a:stretch>
        </p:blipFill>
        <p:spPr>
          <a:xfrm>
            <a:off x="6260840" y="3142643"/>
            <a:ext cx="3668920" cy="3632230"/>
          </a:xfrm>
          <a:prstGeom prst="rect">
            <a:avLst/>
          </a:prstGeom>
        </p:spPr>
      </p:pic>
    </p:spTree>
    <p:extLst>
      <p:ext uri="{BB962C8B-B14F-4D97-AF65-F5344CB8AC3E}">
        <p14:creationId xmlns:p14="http://schemas.microsoft.com/office/powerpoint/2010/main" val="90031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C70B6EC-9C07-4C10-96BC-8F1332C211CD}"/>
              </a:ext>
            </a:extLst>
          </p:cNvPr>
          <p:cNvSpPr txBox="1"/>
          <p:nvPr/>
        </p:nvSpPr>
        <p:spPr>
          <a:xfrm>
            <a:off x="848154" y="1485395"/>
            <a:ext cx="10795206" cy="120032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defPPr>
              <a:defRPr lang="en-US"/>
            </a:defPPr>
            <a:lvl1pPr>
              <a:defRPr sz="4800" b="1">
                <a:ln/>
                <a:solidFill>
                  <a:schemeClr val="accent4"/>
                </a:solidFill>
                <a:latin typeface="Century Gothic" panose="020B0502020202020204" pitchFamily="34" charset="0"/>
              </a:defRPr>
            </a:lvl1pPr>
          </a:lstStyle>
          <a:p>
            <a:r>
              <a:rPr lang="en-US" sz="3600" err="1">
                <a:ln w="12700" cmpd="sng">
                  <a:solidFill>
                    <a:schemeClr val="accent2">
                      <a:lumMod val="60000"/>
                      <a:lumOff val="40000"/>
                    </a:schemeClr>
                  </a:solidFill>
                  <a:prstDash val="solid"/>
                </a:ln>
                <a:solidFill>
                  <a:schemeClr val="accent2">
                    <a:lumMod val="75000"/>
                  </a:schemeClr>
                </a:solidFill>
              </a:rPr>
              <a:t>Sizdah</a:t>
            </a:r>
            <a:r>
              <a:rPr lang="en-US" sz="3600">
                <a:ln w="12700" cmpd="sng">
                  <a:solidFill>
                    <a:schemeClr val="accent2">
                      <a:lumMod val="60000"/>
                      <a:lumOff val="40000"/>
                    </a:schemeClr>
                  </a:solidFill>
                  <a:prstDash val="solid"/>
                </a:ln>
                <a:solidFill>
                  <a:schemeClr val="accent2">
                    <a:lumMod val="75000"/>
                  </a:schemeClr>
                </a:solidFill>
              </a:rPr>
              <a:t> </a:t>
            </a:r>
            <a:r>
              <a:rPr lang="en-US" sz="3600" err="1">
                <a:ln w="12700" cmpd="sng">
                  <a:solidFill>
                    <a:schemeClr val="accent2">
                      <a:lumMod val="60000"/>
                      <a:lumOff val="40000"/>
                    </a:schemeClr>
                  </a:solidFill>
                  <a:prstDash val="solid"/>
                </a:ln>
                <a:solidFill>
                  <a:schemeClr val="accent2">
                    <a:lumMod val="75000"/>
                  </a:schemeClr>
                </a:solidFill>
              </a:rPr>
              <a:t>Bedar</a:t>
            </a:r>
            <a:r>
              <a:rPr lang="en-US" sz="3600">
                <a:ln w="12700" cmpd="sng">
                  <a:solidFill>
                    <a:schemeClr val="accent2">
                      <a:lumMod val="60000"/>
                      <a:lumOff val="40000"/>
                    </a:schemeClr>
                  </a:solidFill>
                  <a:prstDash val="solid"/>
                </a:ln>
                <a:solidFill>
                  <a:schemeClr val="accent2">
                    <a:lumMod val="75000"/>
                  </a:schemeClr>
                </a:solidFill>
              </a:rPr>
              <a:t>  </a:t>
            </a:r>
            <a:r>
              <a:rPr lang="en-US" sz="1800">
                <a:ln w="12700" cmpd="sng">
                  <a:solidFill>
                    <a:schemeClr val="accent2">
                      <a:lumMod val="60000"/>
                      <a:lumOff val="40000"/>
                    </a:schemeClr>
                  </a:solidFill>
                  <a:prstDash val="solid"/>
                </a:ln>
                <a:solidFill>
                  <a:schemeClr val="accent2">
                    <a:lumMod val="75000"/>
                  </a:schemeClr>
                </a:solidFill>
              </a:rPr>
              <a:t>The 13</a:t>
            </a:r>
            <a:r>
              <a:rPr lang="en-US" sz="1800" baseline="30000">
                <a:ln w="12700" cmpd="sng">
                  <a:solidFill>
                    <a:schemeClr val="accent2">
                      <a:lumMod val="60000"/>
                      <a:lumOff val="40000"/>
                    </a:schemeClr>
                  </a:solidFill>
                  <a:prstDash val="solid"/>
                </a:ln>
                <a:solidFill>
                  <a:schemeClr val="accent2">
                    <a:lumMod val="75000"/>
                  </a:schemeClr>
                </a:solidFill>
              </a:rPr>
              <a:t>th</a:t>
            </a:r>
            <a:r>
              <a:rPr lang="en-US" sz="1800">
                <a:ln w="12700" cmpd="sng">
                  <a:solidFill>
                    <a:schemeClr val="accent2">
                      <a:lumMod val="60000"/>
                      <a:lumOff val="40000"/>
                    </a:schemeClr>
                  </a:solidFill>
                  <a:prstDash val="solid"/>
                </a:ln>
                <a:solidFill>
                  <a:schemeClr val="accent2">
                    <a:lumMod val="75000"/>
                  </a:schemeClr>
                </a:solidFill>
              </a:rPr>
              <a:t>  day of the New Year festival (meaning 'thirteen outdoors’)</a:t>
            </a:r>
            <a:endParaRPr lang="en-US" sz="1200">
              <a:ln w="12700" cmpd="sng">
                <a:solidFill>
                  <a:schemeClr val="accent2">
                    <a:lumMod val="60000"/>
                    <a:lumOff val="40000"/>
                  </a:schemeClr>
                </a:solidFill>
                <a:prstDash val="solid"/>
              </a:ln>
              <a:solidFill>
                <a:schemeClr val="accent2">
                  <a:lumMod val="75000"/>
                </a:schemeClr>
              </a:solidFill>
            </a:endParaRPr>
          </a:p>
          <a:p>
            <a:r>
              <a:rPr lang="en-US" sz="3600">
                <a:ln w="12700" cmpd="sng">
                  <a:solidFill>
                    <a:schemeClr val="accent2">
                      <a:lumMod val="60000"/>
                      <a:lumOff val="40000"/>
                    </a:schemeClr>
                  </a:solidFill>
                  <a:prstDash val="solid"/>
                </a:ln>
                <a:solidFill>
                  <a:schemeClr val="accent2">
                    <a:lumMod val="75000"/>
                  </a:schemeClr>
                </a:solidFill>
              </a:rPr>
              <a:t> </a:t>
            </a:r>
          </a:p>
        </p:txBody>
      </p:sp>
      <p:sp>
        <p:nvSpPr>
          <p:cNvPr id="14" name="TextBox 13">
            <a:extLst>
              <a:ext uri="{FF2B5EF4-FFF2-40B4-BE49-F238E27FC236}">
                <a16:creationId xmlns:a16="http://schemas.microsoft.com/office/drawing/2014/main" id="{974B9962-E09A-4D03-A280-9A6B96337A3A}"/>
              </a:ext>
            </a:extLst>
          </p:cNvPr>
          <p:cNvSpPr txBox="1"/>
          <p:nvPr/>
        </p:nvSpPr>
        <p:spPr>
          <a:xfrm>
            <a:off x="3224125" y="784366"/>
            <a:ext cx="3150549" cy="584775"/>
          </a:xfrm>
          <a:prstGeom prst="rect">
            <a:avLst/>
          </a:prstGeom>
          <a:noFill/>
        </p:spPr>
        <p:txBody>
          <a:bodyPr wrap="square">
            <a:spAutoFit/>
          </a:bodyPr>
          <a:lstStyle/>
          <a:p>
            <a:r>
              <a:rPr lang="en-US" sz="3200" b="1">
                <a:ln>
                  <a:solidFill>
                    <a:srgbClr val="92D050"/>
                  </a:solidFill>
                </a:ln>
                <a:solidFill>
                  <a:srgbClr val="009900"/>
                </a:solidFill>
                <a:latin typeface="Century Gothic" panose="020B0502020202020204" pitchFamily="34" charset="0"/>
              </a:rPr>
              <a:t>Celebrations</a:t>
            </a:r>
            <a:endParaRPr lang="en-US" sz="2800" b="1">
              <a:ln>
                <a:solidFill>
                  <a:srgbClr val="92D050"/>
                </a:solidFill>
              </a:ln>
              <a:solidFill>
                <a:srgbClr val="009900"/>
              </a:solidFill>
              <a:latin typeface="Century Gothic" panose="020B0502020202020204" pitchFamily="34" charset="0"/>
            </a:endParaRPr>
          </a:p>
        </p:txBody>
      </p:sp>
      <p:sp>
        <p:nvSpPr>
          <p:cNvPr id="15" name="TextBox 14">
            <a:extLst>
              <a:ext uri="{FF2B5EF4-FFF2-40B4-BE49-F238E27FC236}">
                <a16:creationId xmlns:a16="http://schemas.microsoft.com/office/drawing/2014/main" id="{22C6EA88-F663-4F4A-8DBD-DA2B5BC85246}"/>
              </a:ext>
            </a:extLst>
          </p:cNvPr>
          <p:cNvSpPr txBox="1"/>
          <p:nvPr/>
        </p:nvSpPr>
        <p:spPr>
          <a:xfrm>
            <a:off x="848154" y="538144"/>
            <a:ext cx="2375971" cy="830997"/>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4800" b="1">
                <a:ln/>
                <a:solidFill>
                  <a:schemeClr val="accent4"/>
                </a:solidFill>
                <a:latin typeface="Century Gothic" panose="020B0502020202020204" pitchFamily="34" charset="0"/>
              </a:rPr>
              <a:t>Nowruz</a:t>
            </a:r>
          </a:p>
        </p:txBody>
      </p:sp>
      <p:pic>
        <p:nvPicPr>
          <p:cNvPr id="16" name="Picture 15">
            <a:extLst>
              <a:ext uri="{FF2B5EF4-FFF2-40B4-BE49-F238E27FC236}">
                <a16:creationId xmlns:a16="http://schemas.microsoft.com/office/drawing/2014/main" id="{298A750D-4FF5-4B1C-BC05-5A57267E7AD8}"/>
              </a:ext>
            </a:extLst>
          </p:cNvPr>
          <p:cNvPicPr>
            <a:picLocks noChangeAspect="1"/>
          </p:cNvPicPr>
          <p:nvPr/>
        </p:nvPicPr>
        <p:blipFill>
          <a:blip r:embed="rId2"/>
          <a:stretch>
            <a:fillRect/>
          </a:stretch>
        </p:blipFill>
        <p:spPr>
          <a:xfrm>
            <a:off x="473687" y="2223478"/>
            <a:ext cx="6780554" cy="4493311"/>
          </a:xfrm>
          <a:prstGeom prst="rect">
            <a:avLst/>
          </a:prstGeom>
        </p:spPr>
      </p:pic>
      <p:pic>
        <p:nvPicPr>
          <p:cNvPr id="17" name="Picture 16">
            <a:extLst>
              <a:ext uri="{FF2B5EF4-FFF2-40B4-BE49-F238E27FC236}">
                <a16:creationId xmlns:a16="http://schemas.microsoft.com/office/drawing/2014/main" id="{238ED0A2-986A-4F72-B06D-1FAA85226B2B}"/>
              </a:ext>
            </a:extLst>
          </p:cNvPr>
          <p:cNvPicPr>
            <a:picLocks noChangeAspect="1"/>
          </p:cNvPicPr>
          <p:nvPr/>
        </p:nvPicPr>
        <p:blipFill>
          <a:blip r:embed="rId3"/>
          <a:stretch>
            <a:fillRect/>
          </a:stretch>
        </p:blipFill>
        <p:spPr>
          <a:xfrm>
            <a:off x="1775896" y="2169844"/>
            <a:ext cx="6858000" cy="4600575"/>
          </a:xfrm>
          <a:prstGeom prst="rect">
            <a:avLst/>
          </a:prstGeom>
        </p:spPr>
      </p:pic>
      <p:pic>
        <p:nvPicPr>
          <p:cNvPr id="18" name="Picture 17">
            <a:extLst>
              <a:ext uri="{FF2B5EF4-FFF2-40B4-BE49-F238E27FC236}">
                <a16:creationId xmlns:a16="http://schemas.microsoft.com/office/drawing/2014/main" id="{DF257930-3F38-458A-91FA-8084C1869B29}"/>
              </a:ext>
            </a:extLst>
          </p:cNvPr>
          <p:cNvPicPr>
            <a:picLocks noChangeAspect="1"/>
          </p:cNvPicPr>
          <p:nvPr/>
        </p:nvPicPr>
        <p:blipFill>
          <a:blip r:embed="rId4"/>
          <a:stretch>
            <a:fillRect/>
          </a:stretch>
        </p:blipFill>
        <p:spPr>
          <a:xfrm>
            <a:off x="2825039" y="2193142"/>
            <a:ext cx="6736599" cy="4493311"/>
          </a:xfrm>
          <a:prstGeom prst="rect">
            <a:avLst/>
          </a:prstGeom>
        </p:spPr>
      </p:pic>
      <p:pic>
        <p:nvPicPr>
          <p:cNvPr id="19" name="Picture 18">
            <a:extLst>
              <a:ext uri="{FF2B5EF4-FFF2-40B4-BE49-F238E27FC236}">
                <a16:creationId xmlns:a16="http://schemas.microsoft.com/office/drawing/2014/main" id="{BDE89B8B-B954-463C-AC1A-1E4C634E9482}"/>
              </a:ext>
            </a:extLst>
          </p:cNvPr>
          <p:cNvPicPr>
            <a:picLocks noChangeAspect="1"/>
          </p:cNvPicPr>
          <p:nvPr/>
        </p:nvPicPr>
        <p:blipFill>
          <a:blip r:embed="rId5"/>
          <a:stretch>
            <a:fillRect/>
          </a:stretch>
        </p:blipFill>
        <p:spPr>
          <a:xfrm>
            <a:off x="4206241" y="2168084"/>
            <a:ext cx="6096000" cy="4543425"/>
          </a:xfrm>
          <a:prstGeom prst="rect">
            <a:avLst/>
          </a:prstGeom>
        </p:spPr>
      </p:pic>
      <p:pic>
        <p:nvPicPr>
          <p:cNvPr id="20" name="Picture 19">
            <a:extLst>
              <a:ext uri="{FF2B5EF4-FFF2-40B4-BE49-F238E27FC236}">
                <a16:creationId xmlns:a16="http://schemas.microsoft.com/office/drawing/2014/main" id="{B5094C91-29A3-4FC8-BED4-53D5A6E260F0}"/>
              </a:ext>
            </a:extLst>
          </p:cNvPr>
          <p:cNvPicPr>
            <a:picLocks noChangeAspect="1"/>
          </p:cNvPicPr>
          <p:nvPr/>
        </p:nvPicPr>
        <p:blipFill>
          <a:blip r:embed="rId6"/>
          <a:stretch>
            <a:fillRect/>
          </a:stretch>
        </p:blipFill>
        <p:spPr>
          <a:xfrm>
            <a:off x="5505688" y="2223478"/>
            <a:ext cx="6512139" cy="4610181"/>
          </a:xfrm>
          <a:prstGeom prst="rect">
            <a:avLst/>
          </a:prstGeom>
        </p:spPr>
      </p:pic>
    </p:spTree>
    <p:extLst>
      <p:ext uri="{BB962C8B-B14F-4D97-AF65-F5344CB8AC3E}">
        <p14:creationId xmlns:p14="http://schemas.microsoft.com/office/powerpoint/2010/main" val="202543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par>
                          <p:cTn id="8" fill="hold">
                            <p:stCondLst>
                              <p:cond delay="4000"/>
                            </p:stCondLst>
                            <p:childTnLst>
                              <p:par>
                                <p:cTn id="9" presetID="42" presetClass="entr" presetSubtype="0" fill="hold" nodeType="after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0"/>
                                        <p:tgtEl>
                                          <p:spTgt spid="17"/>
                                        </p:tgtEl>
                                      </p:cBhvr>
                                    </p:animEffect>
                                    <p:anim calcmode="lin" valueType="num">
                                      <p:cBhvr>
                                        <p:cTn id="12" dur="2000" fill="hold"/>
                                        <p:tgtEl>
                                          <p:spTgt spid="17"/>
                                        </p:tgtEl>
                                        <p:attrNameLst>
                                          <p:attrName>ppt_x</p:attrName>
                                        </p:attrNameLst>
                                      </p:cBhvr>
                                      <p:tavLst>
                                        <p:tav tm="0">
                                          <p:val>
                                            <p:strVal val="#ppt_x"/>
                                          </p:val>
                                        </p:tav>
                                        <p:tav tm="100000">
                                          <p:val>
                                            <p:strVal val="#ppt_x"/>
                                          </p:val>
                                        </p:tav>
                                      </p:tavLst>
                                    </p:anim>
                                    <p:anim calcmode="lin" valueType="num">
                                      <p:cBhvr>
                                        <p:cTn id="13" dur="200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8000"/>
                            </p:stCondLst>
                            <p:childTnLst>
                              <p:par>
                                <p:cTn id="15" presetID="42" presetClass="entr" presetSubtype="0" fill="hold" nodeType="afterEffect">
                                  <p:stCondLst>
                                    <p:cond delay="20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000"/>
                                        <p:tgtEl>
                                          <p:spTgt spid="18"/>
                                        </p:tgtEl>
                                      </p:cBhvr>
                                    </p:animEffect>
                                    <p:anim calcmode="lin" valueType="num">
                                      <p:cBhvr>
                                        <p:cTn id="18" dur="2000" fill="hold"/>
                                        <p:tgtEl>
                                          <p:spTgt spid="18"/>
                                        </p:tgtEl>
                                        <p:attrNameLst>
                                          <p:attrName>ppt_x</p:attrName>
                                        </p:attrNameLst>
                                      </p:cBhvr>
                                      <p:tavLst>
                                        <p:tav tm="0">
                                          <p:val>
                                            <p:strVal val="#ppt_x"/>
                                          </p:val>
                                        </p:tav>
                                        <p:tav tm="100000">
                                          <p:val>
                                            <p:strVal val="#ppt_x"/>
                                          </p:val>
                                        </p:tav>
                                      </p:tavLst>
                                    </p:anim>
                                    <p:anim calcmode="lin" valueType="num">
                                      <p:cBhvr>
                                        <p:cTn id="19" dur="2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12000"/>
                            </p:stCondLst>
                            <p:childTnLst>
                              <p:par>
                                <p:cTn id="21" presetID="42" presetClass="entr" presetSubtype="0" fill="hold" nodeType="afterEffect">
                                  <p:stCondLst>
                                    <p:cond delay="20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000"/>
                                        <p:tgtEl>
                                          <p:spTgt spid="19"/>
                                        </p:tgtEl>
                                      </p:cBhvr>
                                    </p:animEffect>
                                    <p:anim calcmode="lin" valueType="num">
                                      <p:cBhvr>
                                        <p:cTn id="24" dur="2000" fill="hold"/>
                                        <p:tgtEl>
                                          <p:spTgt spid="19"/>
                                        </p:tgtEl>
                                        <p:attrNameLst>
                                          <p:attrName>ppt_x</p:attrName>
                                        </p:attrNameLst>
                                      </p:cBhvr>
                                      <p:tavLst>
                                        <p:tav tm="0">
                                          <p:val>
                                            <p:strVal val="#ppt_x"/>
                                          </p:val>
                                        </p:tav>
                                        <p:tav tm="100000">
                                          <p:val>
                                            <p:strVal val="#ppt_x"/>
                                          </p:val>
                                        </p:tav>
                                      </p:tavLst>
                                    </p:anim>
                                    <p:anim calcmode="lin" valueType="num">
                                      <p:cBhvr>
                                        <p:cTn id="25" dur="20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16000"/>
                            </p:stCondLst>
                            <p:childTnLst>
                              <p:par>
                                <p:cTn id="27" presetID="42" presetClass="entr" presetSubtype="0" fill="hold" nodeType="afterEffect">
                                  <p:stCondLst>
                                    <p:cond delay="20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2000"/>
                                        <p:tgtEl>
                                          <p:spTgt spid="20"/>
                                        </p:tgtEl>
                                      </p:cBhvr>
                                    </p:animEffect>
                                    <p:anim calcmode="lin" valueType="num">
                                      <p:cBhvr>
                                        <p:cTn id="30" dur="2000" fill="hold"/>
                                        <p:tgtEl>
                                          <p:spTgt spid="20"/>
                                        </p:tgtEl>
                                        <p:attrNameLst>
                                          <p:attrName>ppt_x</p:attrName>
                                        </p:attrNameLst>
                                      </p:cBhvr>
                                      <p:tavLst>
                                        <p:tav tm="0">
                                          <p:val>
                                            <p:strVal val="#ppt_x"/>
                                          </p:val>
                                        </p:tav>
                                        <p:tav tm="100000">
                                          <p:val>
                                            <p:strVal val="#ppt_x"/>
                                          </p:val>
                                        </p:tav>
                                      </p:tavLst>
                                    </p:anim>
                                    <p:anim calcmode="lin" valueType="num">
                                      <p:cBhvr>
                                        <p:cTn id="31" dur="2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6D96D2-D94A-425D-B9C1-21F25EB4FD77}"/>
              </a:ext>
            </a:extLst>
          </p:cNvPr>
          <p:cNvPicPr>
            <a:picLocks noChangeAspect="1"/>
          </p:cNvPicPr>
          <p:nvPr/>
        </p:nvPicPr>
        <p:blipFill rotWithShape="1">
          <a:blip r:embed="rId2"/>
          <a:srcRect t="47457" r="22073"/>
          <a:stretch/>
        </p:blipFill>
        <p:spPr>
          <a:xfrm>
            <a:off x="7365173" y="3694953"/>
            <a:ext cx="4826828" cy="3148843"/>
          </a:xfrm>
          <a:prstGeom prst="rect">
            <a:avLst/>
          </a:prstGeom>
        </p:spPr>
      </p:pic>
      <p:pic>
        <p:nvPicPr>
          <p:cNvPr id="3" name="Picture 2">
            <a:extLst>
              <a:ext uri="{FF2B5EF4-FFF2-40B4-BE49-F238E27FC236}">
                <a16:creationId xmlns:a16="http://schemas.microsoft.com/office/drawing/2014/main" id="{9FF537D1-A918-4101-9DD6-F45536E53B84}"/>
              </a:ext>
            </a:extLst>
          </p:cNvPr>
          <p:cNvPicPr>
            <a:picLocks noChangeAspect="1"/>
          </p:cNvPicPr>
          <p:nvPr/>
        </p:nvPicPr>
        <p:blipFill rotWithShape="1">
          <a:blip r:embed="rId2"/>
          <a:srcRect t="47457"/>
          <a:stretch/>
        </p:blipFill>
        <p:spPr>
          <a:xfrm>
            <a:off x="-78377" y="3698962"/>
            <a:ext cx="6288725" cy="3148843"/>
          </a:xfrm>
          <a:prstGeom prst="rect">
            <a:avLst/>
          </a:prstGeom>
        </p:spPr>
      </p:pic>
      <p:pic>
        <p:nvPicPr>
          <p:cNvPr id="2" name="Picture 1">
            <a:extLst>
              <a:ext uri="{FF2B5EF4-FFF2-40B4-BE49-F238E27FC236}">
                <a16:creationId xmlns:a16="http://schemas.microsoft.com/office/drawing/2014/main" id="{7D4F0EEE-0684-4A23-9A8C-BFFD123CAA26}"/>
              </a:ext>
            </a:extLst>
          </p:cNvPr>
          <p:cNvPicPr>
            <a:picLocks noChangeAspect="1"/>
          </p:cNvPicPr>
          <p:nvPr/>
        </p:nvPicPr>
        <p:blipFill>
          <a:blip r:embed="rId3"/>
          <a:stretch>
            <a:fillRect/>
          </a:stretch>
        </p:blipFill>
        <p:spPr>
          <a:xfrm>
            <a:off x="2765243" y="856596"/>
            <a:ext cx="6191250" cy="5991225"/>
          </a:xfrm>
          <a:prstGeom prst="rect">
            <a:avLst/>
          </a:prstGeom>
        </p:spPr>
      </p:pic>
      <p:pic>
        <p:nvPicPr>
          <p:cNvPr id="5" name="Picture 4">
            <a:extLst>
              <a:ext uri="{FF2B5EF4-FFF2-40B4-BE49-F238E27FC236}">
                <a16:creationId xmlns:a16="http://schemas.microsoft.com/office/drawing/2014/main" id="{79DD631E-9132-4349-A1F5-1C80F5CA08A4}"/>
              </a:ext>
            </a:extLst>
          </p:cNvPr>
          <p:cNvPicPr>
            <a:picLocks noChangeAspect="1"/>
          </p:cNvPicPr>
          <p:nvPr/>
        </p:nvPicPr>
        <p:blipFill rotWithShape="1">
          <a:blip r:embed="rId3"/>
          <a:srcRect r="82492" b="51495"/>
          <a:stretch/>
        </p:blipFill>
        <p:spPr>
          <a:xfrm>
            <a:off x="0" y="856596"/>
            <a:ext cx="2995749" cy="2906009"/>
          </a:xfrm>
          <a:prstGeom prst="rect">
            <a:avLst/>
          </a:prstGeom>
        </p:spPr>
      </p:pic>
      <p:pic>
        <p:nvPicPr>
          <p:cNvPr id="8" name="Picture 7">
            <a:extLst>
              <a:ext uri="{FF2B5EF4-FFF2-40B4-BE49-F238E27FC236}">
                <a16:creationId xmlns:a16="http://schemas.microsoft.com/office/drawing/2014/main" id="{75D36586-9C68-4528-8D07-0BE24B1D0337}"/>
              </a:ext>
            </a:extLst>
          </p:cNvPr>
          <p:cNvPicPr>
            <a:picLocks noChangeAspect="1"/>
          </p:cNvPicPr>
          <p:nvPr/>
        </p:nvPicPr>
        <p:blipFill rotWithShape="1">
          <a:blip r:embed="rId3"/>
          <a:srcRect r="82492" b="51495"/>
          <a:stretch/>
        </p:blipFill>
        <p:spPr>
          <a:xfrm>
            <a:off x="8956493" y="856595"/>
            <a:ext cx="3235507" cy="2906009"/>
          </a:xfrm>
          <a:prstGeom prst="rect">
            <a:avLst/>
          </a:prstGeom>
        </p:spPr>
      </p:pic>
      <p:pic>
        <p:nvPicPr>
          <p:cNvPr id="9" name="Picture 8">
            <a:extLst>
              <a:ext uri="{FF2B5EF4-FFF2-40B4-BE49-F238E27FC236}">
                <a16:creationId xmlns:a16="http://schemas.microsoft.com/office/drawing/2014/main" id="{76B7F463-17EC-45C6-B5BD-CF1B6424AED4}"/>
              </a:ext>
            </a:extLst>
          </p:cNvPr>
          <p:cNvPicPr>
            <a:picLocks noChangeAspect="1"/>
          </p:cNvPicPr>
          <p:nvPr/>
        </p:nvPicPr>
        <p:blipFill rotWithShape="1">
          <a:blip r:embed="rId3"/>
          <a:srcRect r="82492" b="51495"/>
          <a:stretch/>
        </p:blipFill>
        <p:spPr>
          <a:xfrm>
            <a:off x="0" y="10180"/>
            <a:ext cx="12192000" cy="973890"/>
          </a:xfrm>
          <a:prstGeom prst="rect">
            <a:avLst/>
          </a:prstGeom>
        </p:spPr>
      </p:pic>
    </p:spTree>
    <p:extLst>
      <p:ext uri="{BB962C8B-B14F-4D97-AF65-F5344CB8AC3E}">
        <p14:creationId xmlns:p14="http://schemas.microsoft.com/office/powerpoint/2010/main" val="3152936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170</Words>
  <Application>Microsoft Office PowerPoint</Application>
  <PresentationFormat>Widescreen</PresentationFormat>
  <Paragraphs>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Nojoomi</dc:creator>
  <cp:lastModifiedBy>Reza Nojoomi</cp:lastModifiedBy>
  <cp:revision>1</cp:revision>
  <dcterms:created xsi:type="dcterms:W3CDTF">2022-03-09T22:42:28Z</dcterms:created>
  <dcterms:modified xsi:type="dcterms:W3CDTF">2022-03-09T22:44:38Z</dcterms:modified>
</cp:coreProperties>
</file>